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  <p:embeddedFont>
      <p:font typeface="Telegraf Extra-Light" charset="1" panose="00000300000000000000"/>
      <p:regular r:id="rId12"/>
    </p:embeddedFont>
    <p:embeddedFont>
      <p:font typeface="Telegraf Medium" charset="1" panose="00000600000000000000"/>
      <p:regular r:id="rId13"/>
    </p:embeddedFont>
    <p:embeddedFont>
      <p:font typeface="Telegraf Ultra-Bold" charset="1" panose="00000900000000000000"/>
      <p:regular r:id="rId14"/>
    </p:embeddedFont>
    <p:embeddedFont>
      <p:font typeface="Telegraf Heavy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283" r="0" b="-64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13252" y="7043585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4927" y="4648326"/>
            <a:ext cx="14000399" cy="177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28"/>
              </a:lnSpc>
            </a:pPr>
            <a:r>
              <a:rPr lang="en-US" sz="9734" spc="-467">
                <a:solidFill>
                  <a:srgbClr val="FFFFFF"/>
                </a:solidFill>
                <a:latin typeface="Telegraf Heavy"/>
              </a:rPr>
              <a:t>ESTRUTURA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4927" y="3603946"/>
            <a:ext cx="12177133" cy="168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917"/>
              </a:lnSpc>
              <a:spcBef>
                <a:spcPct val="0"/>
              </a:spcBef>
            </a:pPr>
            <a:r>
              <a:rPr lang="en-US" sz="9226" spc="-442">
                <a:solidFill>
                  <a:srgbClr val="FFFFFF"/>
                </a:solidFill>
                <a:latin typeface="Telegraf"/>
              </a:rPr>
              <a:t>Avaliação Bimestral N3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-1763322" y="-681241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4927" y="6801613"/>
            <a:ext cx="7479073" cy="1409500"/>
            <a:chOff x="0" y="0"/>
            <a:chExt cx="1886385" cy="355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6385" cy="355506"/>
            </a:xfrm>
            <a:custGeom>
              <a:avLst/>
              <a:gdLst/>
              <a:ahLst/>
              <a:cxnLst/>
              <a:rect r="r" b="b" t="t" l="l"/>
              <a:pathLst>
                <a:path h="355506" w="1886385">
                  <a:moveTo>
                    <a:pt x="33125" y="0"/>
                  </a:moveTo>
                  <a:lnTo>
                    <a:pt x="1853261" y="0"/>
                  </a:lnTo>
                  <a:cubicBezTo>
                    <a:pt x="1862046" y="0"/>
                    <a:pt x="1870471" y="3490"/>
                    <a:pt x="1876683" y="9702"/>
                  </a:cubicBezTo>
                  <a:cubicBezTo>
                    <a:pt x="1882895" y="15914"/>
                    <a:pt x="1886385" y="24339"/>
                    <a:pt x="1886385" y="33125"/>
                  </a:cubicBezTo>
                  <a:lnTo>
                    <a:pt x="1886385" y="322382"/>
                  </a:lnTo>
                  <a:cubicBezTo>
                    <a:pt x="1886385" y="331167"/>
                    <a:pt x="1882895" y="339592"/>
                    <a:pt x="1876683" y="345804"/>
                  </a:cubicBezTo>
                  <a:cubicBezTo>
                    <a:pt x="1870471" y="352017"/>
                    <a:pt x="1862046" y="355506"/>
                    <a:pt x="1853261" y="355506"/>
                  </a:cubicBezTo>
                  <a:lnTo>
                    <a:pt x="33125" y="355506"/>
                  </a:lnTo>
                  <a:cubicBezTo>
                    <a:pt x="14830" y="355506"/>
                    <a:pt x="0" y="340676"/>
                    <a:pt x="0" y="322382"/>
                  </a:cubicBezTo>
                  <a:lnTo>
                    <a:pt x="0" y="33125"/>
                  </a:lnTo>
                  <a:cubicBezTo>
                    <a:pt x="0" y="24339"/>
                    <a:pt x="3490" y="15914"/>
                    <a:pt x="9702" y="9702"/>
                  </a:cubicBezTo>
                  <a:cubicBezTo>
                    <a:pt x="15914" y="3490"/>
                    <a:pt x="24339" y="0"/>
                    <a:pt x="33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1B65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44390" lIns="44390" bIns="44390" rIns="4439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32677" y="7027366"/>
            <a:ext cx="6943573" cy="52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304" spc="-168">
                <a:solidFill>
                  <a:srgbClr val="FFFFFF"/>
                </a:solidFill>
                <a:latin typeface="Telegraf Medium"/>
              </a:rPr>
              <a:t>RENATO ALEXANDRE DE CARVALHO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2677" y="7525171"/>
            <a:ext cx="5657691" cy="52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304" spc="-168">
                <a:solidFill>
                  <a:srgbClr val="FFFFFF"/>
                </a:solidFill>
                <a:latin typeface="Telegraf Medium"/>
              </a:rPr>
              <a:t>EDUARDO PIELICH SANCHEZ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763322" y="8568563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524678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7625" y="3757932"/>
            <a:ext cx="15352750" cy="256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7"/>
              </a:lnSpc>
            </a:pPr>
            <a:r>
              <a:rPr lang="en-US" sz="7148" spc="-343">
                <a:solidFill>
                  <a:srgbClr val="01B658"/>
                </a:solidFill>
                <a:latin typeface="Telegraf Heavy"/>
              </a:rPr>
              <a:t>DEMONSTRAÇÃO DOS </a:t>
            </a:r>
            <a:r>
              <a:rPr lang="en-US" sz="7148" spc="-343">
                <a:solidFill>
                  <a:srgbClr val="104E2D"/>
                </a:solidFill>
                <a:latin typeface="Telegraf Heavy"/>
              </a:rPr>
              <a:t>RESULTADOS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13034" y="9385545"/>
            <a:ext cx="19242454" cy="0"/>
          </a:xfrm>
          <a:prstGeom prst="line">
            <a:avLst/>
          </a:prstGeom>
          <a:ln cap="flat" w="28575">
            <a:solidFill>
              <a:srgbClr val="1432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63084" y="2158231"/>
            <a:ext cx="11561831" cy="3014428"/>
          </a:xfrm>
          <a:custGeom>
            <a:avLst/>
            <a:gdLst/>
            <a:ahLst/>
            <a:cxnLst/>
            <a:rect r="r" b="b" t="t" l="l"/>
            <a:pathLst>
              <a:path h="3014428" w="11561831">
                <a:moveTo>
                  <a:pt x="0" y="0"/>
                </a:moveTo>
                <a:lnTo>
                  <a:pt x="11561832" y="0"/>
                </a:lnTo>
                <a:lnTo>
                  <a:pt x="11561832" y="3014428"/>
                </a:lnTo>
                <a:lnTo>
                  <a:pt x="0" y="301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9890" y="561421"/>
            <a:ext cx="10708220" cy="129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7"/>
              </a:lnSpc>
            </a:pPr>
            <a:r>
              <a:rPr lang="en-US" sz="7148" spc="-343">
                <a:solidFill>
                  <a:srgbClr val="01B658"/>
                </a:solidFill>
                <a:latin typeface="Telegraf Heavy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2585" y="5777306"/>
            <a:ext cx="14162829" cy="254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5"/>
              </a:lnSpc>
            </a:pPr>
            <a:r>
              <a:rPr lang="en-US" sz="2861">
                <a:solidFill>
                  <a:srgbClr val="000000"/>
                </a:solidFill>
                <a:latin typeface="Telegraf"/>
              </a:rPr>
              <a:t>Ao iniciar o programa, é apresentado ao usuário um menu de opções, onde ele pode consultar a árvore binária, inserir valores na árvore binária ou sair do sistema. Caso ele tente consultar a árvore binária enquanto ela estiver vazia, uma mensagem de erro aparecerá.</a:t>
            </a:r>
          </a:p>
          <a:p>
            <a:pPr>
              <a:lnSpc>
                <a:spcPts val="400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6524678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400000">
            <a:off x="-1758794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3526643" y="0"/>
                </a:moveTo>
                <a:lnTo>
                  <a:pt x="0" y="0"/>
                </a:lnTo>
                <a:lnTo>
                  <a:pt x="0" y="3436874"/>
                </a:lnTo>
                <a:lnTo>
                  <a:pt x="3526643" y="3436874"/>
                </a:lnTo>
                <a:lnTo>
                  <a:pt x="3526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13034" y="9385545"/>
            <a:ext cx="19242454" cy="0"/>
          </a:xfrm>
          <a:prstGeom prst="line">
            <a:avLst/>
          </a:prstGeom>
          <a:ln cap="flat" w="28575">
            <a:solidFill>
              <a:srgbClr val="1432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524678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-1758794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3526643" y="0"/>
                </a:moveTo>
                <a:lnTo>
                  <a:pt x="0" y="0"/>
                </a:lnTo>
                <a:lnTo>
                  <a:pt x="0" y="3436874"/>
                </a:lnTo>
                <a:lnTo>
                  <a:pt x="3526643" y="3436874"/>
                </a:lnTo>
                <a:lnTo>
                  <a:pt x="35266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63084" y="2181270"/>
            <a:ext cx="11561831" cy="2962230"/>
          </a:xfrm>
          <a:custGeom>
            <a:avLst/>
            <a:gdLst/>
            <a:ahLst/>
            <a:cxnLst/>
            <a:rect r="r" b="b" t="t" l="l"/>
            <a:pathLst>
              <a:path h="2962230" w="11561831">
                <a:moveTo>
                  <a:pt x="0" y="0"/>
                </a:moveTo>
                <a:lnTo>
                  <a:pt x="11561832" y="0"/>
                </a:lnTo>
                <a:lnTo>
                  <a:pt x="11561832" y="2962230"/>
                </a:lnTo>
                <a:lnTo>
                  <a:pt x="0" y="296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9890" y="561421"/>
            <a:ext cx="10708220" cy="129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7"/>
              </a:lnSpc>
            </a:pPr>
            <a:r>
              <a:rPr lang="en-US" sz="7148" spc="-343">
                <a:solidFill>
                  <a:srgbClr val="01B658"/>
                </a:solidFill>
                <a:latin typeface="Telegraf Heavy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2585" y="5777306"/>
            <a:ext cx="14162829" cy="153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5"/>
              </a:lnSpc>
            </a:pPr>
            <a:r>
              <a:rPr lang="en-US" sz="2861">
                <a:solidFill>
                  <a:srgbClr val="000000"/>
                </a:solidFill>
                <a:latin typeface="Telegraf"/>
              </a:rPr>
              <a:t>Após selecionar a opção de inserir valores na árvore binária, o usuário poderá adicionar quantos valores ele desejar.</a:t>
            </a:r>
          </a:p>
          <a:p>
            <a:pPr>
              <a:lnSpc>
                <a:spcPts val="40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13034" y="9385545"/>
            <a:ext cx="19242454" cy="0"/>
          </a:xfrm>
          <a:prstGeom prst="line">
            <a:avLst/>
          </a:prstGeom>
          <a:ln cap="flat" w="28575">
            <a:solidFill>
              <a:srgbClr val="1432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524678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-1758794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3526643" y="0"/>
                </a:moveTo>
                <a:lnTo>
                  <a:pt x="0" y="0"/>
                </a:lnTo>
                <a:lnTo>
                  <a:pt x="0" y="3436874"/>
                </a:lnTo>
                <a:lnTo>
                  <a:pt x="3526643" y="3436874"/>
                </a:lnTo>
                <a:lnTo>
                  <a:pt x="35266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63084" y="2321506"/>
            <a:ext cx="11561831" cy="3719099"/>
          </a:xfrm>
          <a:custGeom>
            <a:avLst/>
            <a:gdLst/>
            <a:ahLst/>
            <a:cxnLst/>
            <a:rect r="r" b="b" t="t" l="l"/>
            <a:pathLst>
              <a:path h="3719099" w="11561831">
                <a:moveTo>
                  <a:pt x="0" y="0"/>
                </a:moveTo>
                <a:lnTo>
                  <a:pt x="11561832" y="0"/>
                </a:lnTo>
                <a:lnTo>
                  <a:pt x="11561832" y="3719099"/>
                </a:lnTo>
                <a:lnTo>
                  <a:pt x="0" y="371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9890" y="561421"/>
            <a:ext cx="10708220" cy="129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7"/>
              </a:lnSpc>
            </a:pPr>
            <a:r>
              <a:rPr lang="en-US" sz="7148" spc="-343">
                <a:solidFill>
                  <a:srgbClr val="01B658"/>
                </a:solidFill>
                <a:latin typeface="Telegraf Heavy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2585" y="6410651"/>
            <a:ext cx="14162829" cy="153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5"/>
              </a:lnSpc>
            </a:pPr>
            <a:r>
              <a:rPr lang="en-US" sz="2861">
                <a:solidFill>
                  <a:srgbClr val="000000"/>
                </a:solidFill>
                <a:latin typeface="Telegraf"/>
              </a:rPr>
              <a:t>Nesse caso, foram inseridos os valores: 10, 8, 5, 9, 7, 18, 13, e 20. Quando o usuário não quiser mais inserir valores, ele pode digitar 0 para terminar de inserir, retornando ao menu principal.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13034" y="9385545"/>
            <a:ext cx="19242454" cy="0"/>
          </a:xfrm>
          <a:prstGeom prst="line">
            <a:avLst/>
          </a:prstGeom>
          <a:ln cap="flat" w="28575">
            <a:solidFill>
              <a:srgbClr val="1432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524678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-1758794" y="-1718437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3526643" y="0"/>
                </a:moveTo>
                <a:lnTo>
                  <a:pt x="0" y="0"/>
                </a:lnTo>
                <a:lnTo>
                  <a:pt x="0" y="3436874"/>
                </a:lnTo>
                <a:lnTo>
                  <a:pt x="3526643" y="3436874"/>
                </a:lnTo>
                <a:lnTo>
                  <a:pt x="35266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202" y="2684127"/>
            <a:ext cx="11561831" cy="5859213"/>
          </a:xfrm>
          <a:custGeom>
            <a:avLst/>
            <a:gdLst/>
            <a:ahLst/>
            <a:cxnLst/>
            <a:rect r="r" b="b" t="t" l="l"/>
            <a:pathLst>
              <a:path h="5859213" w="11561831">
                <a:moveTo>
                  <a:pt x="0" y="0"/>
                </a:moveTo>
                <a:lnTo>
                  <a:pt x="11561831" y="0"/>
                </a:lnTo>
                <a:lnTo>
                  <a:pt x="11561831" y="5859213"/>
                </a:lnTo>
                <a:lnTo>
                  <a:pt x="0" y="5859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9890" y="561421"/>
            <a:ext cx="10708220" cy="129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7"/>
              </a:lnSpc>
            </a:pPr>
            <a:r>
              <a:rPr lang="en-US" sz="7148" spc="-343">
                <a:solidFill>
                  <a:srgbClr val="01B658"/>
                </a:solidFill>
                <a:latin typeface="Telegraf Heavy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69106" y="3535630"/>
            <a:ext cx="5065692" cy="406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5"/>
              </a:lnSpc>
            </a:pPr>
            <a:r>
              <a:rPr lang="en-US" sz="2861">
                <a:solidFill>
                  <a:srgbClr val="000000"/>
                </a:solidFill>
                <a:latin typeface="Telegraf"/>
              </a:rPr>
              <a:t>Agora o usuário pode selecionar a opção 1 para consultar a árvore binária, que retornará os valores inseridos em ordem crescente, que foi o modelo de pesquisa escolhido.</a:t>
            </a:r>
          </a:p>
          <a:p>
            <a:pPr algn="just">
              <a:lnSpc>
                <a:spcPts val="400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3333" y="0"/>
            <a:ext cx="12622110" cy="10414999"/>
          </a:xfrm>
          <a:custGeom>
            <a:avLst/>
            <a:gdLst/>
            <a:ahLst/>
            <a:cxnLst/>
            <a:rect r="r" b="b" t="t" l="l"/>
            <a:pathLst>
              <a:path h="10414999" w="12622110">
                <a:moveTo>
                  <a:pt x="0" y="0"/>
                </a:moveTo>
                <a:lnTo>
                  <a:pt x="12622110" y="0"/>
                </a:lnTo>
                <a:lnTo>
                  <a:pt x="12622110" y="10414999"/>
                </a:lnTo>
                <a:lnTo>
                  <a:pt x="0" y="1041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95" r="0" b="-10595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264305" y="9423645"/>
            <a:ext cx="10400615" cy="0"/>
          </a:xfrm>
          <a:prstGeom prst="line">
            <a:avLst/>
          </a:prstGeom>
          <a:ln cap="flat" w="28575">
            <a:solidFill>
              <a:srgbClr val="1432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82961" y="4139000"/>
            <a:ext cx="7407083" cy="121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9000" spc="-432">
                <a:solidFill>
                  <a:srgbClr val="FFFFFF"/>
                </a:solidFill>
                <a:latin typeface="Telegraf Heavy"/>
              </a:rPr>
              <a:t>CONCLUSÃO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700000">
            <a:off x="-1280360" y="7539863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05927" y="2911762"/>
            <a:ext cx="8917371" cy="342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Podemos concluir que o programa funciona adequadamente,  utilizando os conceitos de árvore binária e da recursividade.</a:t>
            </a:r>
          </a:p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2743">
                <a:solidFill>
                  <a:srgbClr val="000000"/>
                </a:solidFill>
                <a:latin typeface="Telegraf"/>
              </a:rPr>
              <a:t>Além disso, a busca foi apresentada corretamente, mostrando os valores inseridos em ordem crescente, assim como desejado.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283" r="0" b="-64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13252" y="7043585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3" y="0"/>
                </a:lnTo>
                <a:lnTo>
                  <a:pt x="352664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89990" y="4711840"/>
            <a:ext cx="8708021" cy="177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28"/>
              </a:lnSpc>
            </a:pPr>
            <a:r>
              <a:rPr lang="en-US" sz="9734" spc="-467">
                <a:solidFill>
                  <a:srgbClr val="FFFFFF"/>
                </a:solidFill>
                <a:latin typeface="Telegraf"/>
              </a:rPr>
              <a:t>PELA ATENÇÃO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2659" y="3526956"/>
            <a:ext cx="6342682" cy="168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917"/>
              </a:lnSpc>
              <a:spcBef>
                <a:spcPct val="0"/>
              </a:spcBef>
            </a:pPr>
            <a:r>
              <a:rPr lang="en-US" sz="9226" spc="-442">
                <a:solidFill>
                  <a:srgbClr val="FFFFFF"/>
                </a:solidFill>
                <a:latin typeface="Telegraf Bold"/>
              </a:rPr>
              <a:t>OBRIGADO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-1763322" y="-681241"/>
            <a:ext cx="3526643" cy="3436874"/>
          </a:xfrm>
          <a:custGeom>
            <a:avLst/>
            <a:gdLst/>
            <a:ahLst/>
            <a:cxnLst/>
            <a:rect r="r" b="b" t="t" l="l"/>
            <a:pathLst>
              <a:path h="3436874" w="3526643">
                <a:moveTo>
                  <a:pt x="0" y="0"/>
                </a:moveTo>
                <a:lnTo>
                  <a:pt x="3526644" y="0"/>
                </a:lnTo>
                <a:lnTo>
                  <a:pt x="3526644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DAFvh6mnsZ8</dc:identifier>
  <dcterms:modified xsi:type="dcterms:W3CDTF">2011-08-01T06:04:30Z</dcterms:modified>
  <cp:revision>1</cp:revision>
  <dc:title>Apresentação - Estrutura de Dados</dc:title>
</cp:coreProperties>
</file>